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4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bold.fntdata"/><Relationship Id="rId10" Type="http://schemas.openxmlformats.org/officeDocument/2006/relationships/slide" Target="slides/slide4.xml"/><Relationship Id="rId32" Type="http://schemas.openxmlformats.org/officeDocument/2006/relationships/font" Target="fonts/Raleway-regular.fntdata"/><Relationship Id="rId13" Type="http://schemas.openxmlformats.org/officeDocument/2006/relationships/slide" Target="slides/slide7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6.xml"/><Relationship Id="rId34" Type="http://schemas.openxmlformats.org/officeDocument/2006/relationships/font" Target="fonts/Raleway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a6e51ce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a6e51ce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a6e51ce1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a6e51ce1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a6e51ce1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a6e51ce1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a6e51ce1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a6e51ce1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a6e51ce1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a6e51ce1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a6e51ce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a6e51ce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a6e51ce1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a6e51ce1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a6e51ce1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a6e51ce1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a6e51ce1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a6e51ce1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a6e51ce1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a6e51ce1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a6e51ce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a6e51ce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a6e51ce1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a6e51ce1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a6e51ce1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a6e51ce1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a6e51ce1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a6e51ce1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a6e51ce1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a6e51ce1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a6e51ce1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9a6e51ce1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a6e51ce1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9a6e51ce1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a6e51ce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a6e51ce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a6e51c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a6e51c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a6e51ce1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a6e51ce1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af981e89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af981e89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af981e89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af981e89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af981e89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af981e89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a6e51ce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a6e51ce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</a:t>
            </a:r>
            <a:r>
              <a:rPr lang="en-GB"/>
              <a:t>einforcement Learning with Human Feedback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7758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68320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500750" y="4187375"/>
            <a:ext cx="2714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Continued to Next Slide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45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47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32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81627"/>
            <a:ext cx="8839200" cy="108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4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283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RLHF</a:t>
            </a:r>
            <a:endParaRPr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9958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RLHF</a:t>
            </a:r>
            <a:endParaRPr/>
          </a:p>
        </p:txBody>
      </p:sp>
      <p:pic>
        <p:nvPicPr>
          <p:cNvPr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17772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450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0625" cy="26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760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12475"/>
            <a:ext cx="8730349" cy="20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830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252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05075"/>
            <a:ext cx="7917551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0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50" y="1074050"/>
            <a:ext cx="8782350" cy="39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346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935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274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71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idx="4294967295" type="ctrTitle"/>
          </p:nvPr>
        </p:nvSpPr>
        <p:spPr>
          <a:xfrm>
            <a:off x="97275" y="387325"/>
            <a:ext cx="56547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Training language models to follow instructions with human feedback</a:t>
            </a:r>
            <a:endParaRPr sz="2400"/>
          </a:p>
        </p:txBody>
      </p:sp>
      <p:sp>
        <p:nvSpPr>
          <p:cNvPr id="157" name="Google Shape;157;p30"/>
          <p:cNvSpPr txBox="1"/>
          <p:nvPr/>
        </p:nvSpPr>
        <p:spPr>
          <a:xfrm>
            <a:off x="554750" y="1432650"/>
            <a:ext cx="5103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-GB">
                <a:latin typeface="Merriweather"/>
                <a:ea typeface="Merriweather"/>
                <a:cs typeface="Merriweather"/>
                <a:sym typeface="Merriweather"/>
              </a:rPr>
              <a:t>Step 1: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Collect demonstration data from users 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The labelers provide demonstrations of the desired behavior on the input prompt distribution.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Then, a pretrained GPT-3 model is fine-tuned on this data using supervised learning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900" y="247750"/>
            <a:ext cx="3231525" cy="47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idx="4294967295" type="ctrTitle"/>
          </p:nvPr>
        </p:nvSpPr>
        <p:spPr>
          <a:xfrm>
            <a:off x="97275" y="387325"/>
            <a:ext cx="61302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Training language models to follow instructions with human feedback</a:t>
            </a:r>
            <a:endParaRPr sz="2400"/>
          </a:p>
        </p:txBody>
      </p:sp>
      <p:sp>
        <p:nvSpPr>
          <p:cNvPr id="164" name="Google Shape;164;p31"/>
          <p:cNvSpPr txBox="1"/>
          <p:nvPr/>
        </p:nvSpPr>
        <p:spPr>
          <a:xfrm>
            <a:off x="554750" y="1432650"/>
            <a:ext cx="5103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-GB">
                <a:latin typeface="Merriweather"/>
                <a:ea typeface="Merriweather"/>
                <a:cs typeface="Merriweather"/>
                <a:sym typeface="Merriweather"/>
              </a:rPr>
              <a:t>Step 2: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Collect comparison data, and train a reward model.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A dataset of comparisons between model outputs is collected, where labelers indicate which output they prefer for a given input.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Then, a reward model is trained to predict the human-preferred output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550" y="152400"/>
            <a:ext cx="27006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idx="4294967295" type="ctrTitle"/>
          </p:nvPr>
        </p:nvSpPr>
        <p:spPr>
          <a:xfrm>
            <a:off x="97275" y="387325"/>
            <a:ext cx="61800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Training language models to follow instructions with human feedback</a:t>
            </a:r>
            <a:endParaRPr sz="2400"/>
          </a:p>
        </p:txBody>
      </p:sp>
      <p:sp>
        <p:nvSpPr>
          <p:cNvPr id="171" name="Google Shape;171;p32"/>
          <p:cNvSpPr txBox="1"/>
          <p:nvPr/>
        </p:nvSpPr>
        <p:spPr>
          <a:xfrm>
            <a:off x="554750" y="1432650"/>
            <a:ext cx="5103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-GB">
                <a:latin typeface="Merriweather"/>
                <a:ea typeface="Merriweather"/>
                <a:cs typeface="Merriweather"/>
                <a:sym typeface="Merriweather"/>
              </a:rPr>
              <a:t>Step 3: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A policy is optimized against the reward model using PPO.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The output of the RM is used as a scalar reward.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The supervised policy is fine-tuned to optimize this reward using the PPO algorithm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650" y="98525"/>
            <a:ext cx="26392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870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